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18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5001" y="16163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05001" y="51596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05001" y="1781735"/>
            <a:ext cx="12267590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1579058" y="4882708"/>
            <a:ext cx="1297085" cy="129708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718667"/>
            <a:ext cx="11960352" cy="3642970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152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818" y="5266944"/>
            <a:ext cx="9469526" cy="1283818"/>
          </a:xfrm>
        </p:spPr>
        <p:txBody>
          <a:bodyPr>
            <a:normAutofit/>
          </a:bodyPr>
          <a:lstStyle>
            <a:lvl1pPr marL="0" indent="0" algn="l">
              <a:buNone/>
              <a:defRPr sz="2640">
                <a:solidFill>
                  <a:schemeClr val="tx1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1279" y="5147201"/>
            <a:ext cx="1432642" cy="768096"/>
          </a:xfrm>
        </p:spPr>
        <p:txBody>
          <a:bodyPr/>
          <a:lstStyle>
            <a:lvl1pPr>
              <a:defRPr sz="336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1277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6698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640080"/>
            <a:ext cx="3063240" cy="67665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0160" y="640080"/>
            <a:ext cx="9006840" cy="67665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203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87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854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01587"/>
            <a:ext cx="146304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554" y="1470355"/>
            <a:ext cx="11137392" cy="422452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929" y="6024067"/>
            <a:ext cx="10863072" cy="12801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2401" y="7527341"/>
            <a:ext cx="3173171" cy="438150"/>
          </a:xfrm>
        </p:spPr>
        <p:txBody>
          <a:bodyPr/>
          <a:lstStyle/>
          <a:p>
            <a:fld id="{C6F822A4-8DA6-4447-9B1F-C5DB58435268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249" y="7527341"/>
            <a:ext cx="7593178" cy="43815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76879" y="2791018"/>
            <a:ext cx="1297085" cy="129708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442" y="3007360"/>
            <a:ext cx="1425958" cy="864398"/>
          </a:xfrm>
        </p:spPr>
        <p:txBody>
          <a:bodyPr/>
          <a:lstStyle>
            <a:lvl1pPr>
              <a:defRPr sz="336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487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3818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7069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920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7069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7069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851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999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588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822960"/>
            <a:ext cx="8054035" cy="6024067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511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96448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1/29/2024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27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0000"/>
        </a:lnSpc>
        <a:spcBef>
          <a:spcPts val="144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381"/>
            <a:ext cx="1463738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635000"/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98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701535"/>
            <a:ext cx="7477601" cy="1289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6000" b="1" dirty="0">
                <a:latin typeface="Algerian" panose="04020705040A02060702" pitchFamily="82" charset="0"/>
              </a:rPr>
              <a:t> WEB BROWSERS</a:t>
            </a:r>
          </a:p>
        </p:txBody>
      </p:sp>
      <p:sp>
        <p:nvSpPr>
          <p:cNvPr id="6" name="Text 2"/>
          <p:cNvSpPr/>
          <p:nvPr/>
        </p:nvSpPr>
        <p:spPr>
          <a:xfrm>
            <a:off x="8331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15591" y="5767507"/>
            <a:ext cx="19050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755958"/>
            <a:ext cx="27279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B8080-205B-4E84-8C79-76292CBAB127}"/>
              </a:ext>
            </a:extLst>
          </p:cNvPr>
          <p:cNvSpPr txBox="1"/>
          <p:nvPr/>
        </p:nvSpPr>
        <p:spPr>
          <a:xfrm>
            <a:off x="5678905" y="5950387"/>
            <a:ext cx="294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By Shakib Ali</a:t>
            </a:r>
            <a:endParaRPr lang="en-IN" sz="2400" b="1" dirty="0"/>
          </a:p>
        </p:txBody>
      </p: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EBAAB3-2EF8-5414-AF4A-55BC6B86B560}"/>
              </a:ext>
            </a:extLst>
          </p:cNvPr>
          <p:cNvSpPr txBox="1"/>
          <p:nvPr/>
        </p:nvSpPr>
        <p:spPr>
          <a:xfrm>
            <a:off x="0" y="0"/>
            <a:ext cx="14630400" cy="8173759"/>
          </a:xfrm>
          <a:prstGeom prst="rect">
            <a:avLst/>
          </a:prstGeom>
          <a:gradFill flip="none" rotWithShape="1">
            <a:gsLst>
              <a:gs pos="63000">
                <a:srgbClr val="00B0F0">
                  <a:tint val="66000"/>
                  <a:satMod val="160000"/>
                </a:srgbClr>
              </a:gs>
              <a:gs pos="30000">
                <a:srgbClr val="00B0F0">
                  <a:tint val="44500"/>
                  <a:satMod val="160000"/>
                </a:srgbClr>
              </a:gs>
              <a:gs pos="93000">
                <a:srgbClr val="00B0F0">
                  <a:tint val="23500"/>
                  <a:satMod val="160000"/>
                  <a:lumMod val="53000"/>
                  <a:lumOff val="47000"/>
                </a:srgbClr>
              </a:gs>
            </a:gsLst>
            <a:lin ang="5400000" scaled="1"/>
            <a:tileRect/>
          </a:gra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4F184-7A32-D2F5-8234-4F0302F542CD}"/>
              </a:ext>
            </a:extLst>
          </p:cNvPr>
          <p:cNvSpPr txBox="1"/>
          <p:nvPr/>
        </p:nvSpPr>
        <p:spPr>
          <a:xfrm>
            <a:off x="3429000" y="677333"/>
            <a:ext cx="791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Algerian" panose="04020705040A02060702" pitchFamily="82" charset="0"/>
              </a:rPr>
              <a:t>INTRODUCTION TO WEB BROWSERS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F8B38-744B-C11E-3B5A-8DA6EC54F89F}"/>
              </a:ext>
            </a:extLst>
          </p:cNvPr>
          <p:cNvSpPr txBox="1"/>
          <p:nvPr/>
        </p:nvSpPr>
        <p:spPr>
          <a:xfrm>
            <a:off x="684056" y="1703157"/>
            <a:ext cx="126594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A Web Browser is a software application for retrieving, presenting and traversing information resources on world wide web .</a:t>
            </a:r>
          </a:p>
          <a:p>
            <a:pPr algn="just"/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The world wide web (abbreviated as WWW or W3 , commonly known as the Web)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, is a system of interlinked hypertext documents accessed via the Internet . With a Web browser , one can view web pages that may contain text, images, videos and other multimedia ,  and navigate between them via hyperlinks.</a:t>
            </a:r>
          </a:p>
        </p:txBody>
      </p:sp>
    </p:spTree>
    <p:extLst>
      <p:ext uri="{BB962C8B-B14F-4D97-AF65-F5344CB8AC3E}">
        <p14:creationId xmlns:p14="http://schemas.microsoft.com/office/powerpoint/2010/main" val="11240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94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  <p:txBody>
          <a:bodyPr/>
          <a:lstStyle/>
          <a:p>
            <a:endParaRPr lang="en-GB" dirty="0"/>
          </a:p>
          <a:p>
            <a:r>
              <a:rPr lang="en-IN" dirty="0"/>
              <a:t>			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908090"/>
            <a:ext cx="6743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History of Web Browsers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37993" y="4361378"/>
            <a:ext cx="3192780" cy="1125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1978429"/>
            <a:ext cx="3295888" cy="53430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8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Mosaic: Paving the Way</a:t>
            </a:r>
            <a:endParaRPr lang="en-US" sz="175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Mosaic, released in 1993, is considered the first popular web browser to combine a graphical user interface with the ability to display text and images on the same page.</a:t>
            </a:r>
            <a:endParaRPr lang="en-US" sz="1750" dirty="0">
              <a:latin typeface="calibiri (Body)"/>
            </a:endParaRPr>
          </a:p>
        </p:txBody>
      </p:sp>
      <p:sp>
        <p:nvSpPr>
          <p:cNvPr id="9" name="Text 4"/>
          <p:cNvSpPr/>
          <p:nvPr/>
        </p:nvSpPr>
        <p:spPr>
          <a:xfrm>
            <a:off x="5667137" y="436149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2046804"/>
            <a:ext cx="3296007" cy="5522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ri 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800" b="1" dirty="0">
                <a:solidFill>
                  <a:srgbClr val="000000"/>
                </a:solidFill>
                <a:latin typeface="Calibri "/>
                <a:ea typeface="p22-mackinac-pro" pitchFamily="34" charset="-122"/>
                <a:cs typeface="p22-mackinac-pro" pitchFamily="34" charset="-120"/>
              </a:rPr>
              <a:t>Netscape Navigator Dominanc</a:t>
            </a:r>
            <a:r>
              <a:rPr lang="en-US" sz="1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</a:t>
            </a:r>
            <a:endParaRPr lang="en-US" sz="1750" b="1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75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 "/>
                <a:ea typeface="Eudoxus Sans" pitchFamily="34" charset="-122"/>
                <a:cs typeface="Eudoxus Sans" pitchFamily="34" charset="-120"/>
              </a:rPr>
              <a:t>Netscape Navigator, launched in 1994, quickly became the most used web browser and introduced many features still used today, such as the URL bar and bookmarks.</a:t>
            </a:r>
            <a:endParaRPr lang="en-US" sz="1750" dirty="0">
              <a:latin typeface="Calibri 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296400" y="4361498"/>
            <a:ext cx="2887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2046804"/>
            <a:ext cx="3296007" cy="5522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endParaRPr lang="en-US" sz="1800" b="1" dirty="0">
              <a:solidFill>
                <a:srgbClr val="000000"/>
              </a:solidFill>
              <a:latin typeface="calibiri (Body)"/>
              <a:ea typeface="p22-mackinac-pro" pitchFamily="34" charset="-122"/>
              <a:cs typeface="p22-mackinac-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8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Internet Explorer Era</a:t>
            </a:r>
            <a:endParaRPr lang="en-US" sz="1800" dirty="0">
              <a:latin typeface="calibiri (Body)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 "/>
                <a:ea typeface="Eudoxus Sans" pitchFamily="34" charset="-122"/>
                <a:cs typeface="Eudoxus Sans" pitchFamily="34" charset="-120"/>
              </a:rPr>
              <a:t>Internet Explorer, released in 1995, achieved worldwide dominance due to its pre-installation in Windows OS, shaping the early web experience for many users.</a:t>
            </a:r>
            <a:endParaRPr lang="en-US" sz="1750" dirty="0">
              <a:latin typeface="Calibri 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046803"/>
            <a:ext cx="3295888" cy="2036921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046803"/>
            <a:ext cx="3296007" cy="2037040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046803"/>
            <a:ext cx="3296007" cy="203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</p:sp>
      <p:sp>
        <p:nvSpPr>
          <p:cNvPr id="4" name="Text 1"/>
          <p:cNvSpPr/>
          <p:nvPr/>
        </p:nvSpPr>
        <p:spPr>
          <a:xfrm>
            <a:off x="2037992" y="855134"/>
            <a:ext cx="6979007" cy="829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Types of Web Browsers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651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2853267"/>
            <a:ext cx="3156347" cy="4252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Graphical Browsers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These are browsers that display images as well as text, rendering web pages visually appealing to users.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</a:rPr>
              <a:t>Example : - Firefox, Google chrome, Safari, Microsoft Internet Explorer, Opera, Microsoft Edge etc.</a:t>
            </a:r>
            <a:endParaRPr lang="en-US" sz="2000" dirty="0">
              <a:latin typeface="calibiri (Body)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2819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2853267"/>
            <a:ext cx="3156347" cy="34847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Text-Based Browsers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These browsers rely on text alone, offering a fast and lightweight method of browsing the web.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</a:rPr>
              <a:t>Example : - Lynx, Links, </a:t>
            </a:r>
            <a:r>
              <a:rPr lang="en-US" sz="2000" dirty="0" err="1">
                <a:solidFill>
                  <a:srgbClr val="272525"/>
                </a:solidFill>
                <a:latin typeface="calibiri (Body)"/>
                <a:ea typeface="Eudoxus Sans" pitchFamily="34" charset="-122"/>
              </a:rPr>
              <a:t>Elinks</a:t>
            </a: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</a:rPr>
              <a:t>, W3m etc.  </a:t>
            </a:r>
            <a:endParaRPr lang="en-US" sz="2000" dirty="0">
              <a:latin typeface="calibiri (Body)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263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2853267"/>
            <a:ext cx="3156347" cy="40989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b="1" dirty="0">
                <a:solidFill>
                  <a:srgbClr val="000000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Mobile Browsers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Designed specifically for mobile devices, these browsers optimize web pages for smaller screens and touch interaction.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Example : - Google Chrome, Firefox, Opera Mini, Brave etc.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calibiri (Body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</p:sp>
      <p:sp>
        <p:nvSpPr>
          <p:cNvPr id="4" name="Text 1"/>
          <p:cNvSpPr/>
          <p:nvPr/>
        </p:nvSpPr>
        <p:spPr>
          <a:xfrm>
            <a:off x="2037993" y="482601"/>
            <a:ext cx="10554414" cy="1524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Popular Web Browsers and Their Features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19325" y="3338989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3736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2303450"/>
            <a:ext cx="4616807" cy="25617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1. Google Chrome</a:t>
            </a:r>
            <a:r>
              <a:rPr lang="en-US" sz="2400" b="1" dirty="0">
                <a:latin typeface="calibiri (Body)"/>
              </a:rPr>
              <a:t>:</a:t>
            </a:r>
          </a:p>
          <a:p>
            <a:pPr>
              <a:lnSpc>
                <a:spcPts val="2799"/>
              </a:lnSpc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Known for its speed, security features, and seamless integration with Google services like Gmail and Drive. it is written in </a:t>
            </a:r>
            <a:r>
              <a:rPr lang="en-US" sz="2000" dirty="0" err="1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c++</a:t>
            </a: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,   JavaScript and it is developed by Google.</a:t>
            </a:r>
            <a:endParaRPr lang="en-US" sz="2000" dirty="0">
              <a:latin typeface="calibiri (Body)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0948" y="3338989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3736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771448" y="2234354"/>
            <a:ext cx="4455437" cy="2854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2. Mozilla Firefox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Renowned for its customization options, privacy-focused features, and open-source development. It is written in c, CSS, </a:t>
            </a:r>
            <a:r>
              <a:rPr lang="en-US" sz="2000" dirty="0" err="1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c++</a:t>
            </a: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, JavaScript and developed by Mozilla corporation.</a:t>
            </a:r>
            <a:endParaRPr lang="en-US" sz="2000" dirty="0">
              <a:latin typeface="calibiri (Body)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188845" y="535769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996123" y="5025710"/>
            <a:ext cx="4658677" cy="2408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3. Apple Safari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Optimized for Apple devices, offering fast performance, energy efficiency, and privacy protection. It is written in </a:t>
            </a:r>
            <a:r>
              <a:rPr lang="en-US" sz="2000" dirty="0" err="1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c++</a:t>
            </a: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 and developed by apple</a:t>
            </a:r>
            <a:r>
              <a:rPr lang="en-US" sz="2000" dirty="0">
                <a:latin typeface="calibiri (Body)"/>
              </a:rPr>
              <a:t>.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69517" y="5357693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706089" y="5025710"/>
            <a:ext cx="4735466" cy="2408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4. Microsoft Edge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Features include integration with Microsoft services, built-in security, and support for web standards. It is written in C#, C++ and is developed by Microsoft.</a:t>
            </a:r>
            <a:endParaRPr lang="en-US" sz="2000" dirty="0">
              <a:latin typeface="calibiri (Body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</p:sp>
      <p:sp>
        <p:nvSpPr>
          <p:cNvPr id="5" name="Text 1"/>
          <p:cNvSpPr/>
          <p:nvPr/>
        </p:nvSpPr>
        <p:spPr>
          <a:xfrm>
            <a:off x="4490799" y="541868"/>
            <a:ext cx="6918960" cy="834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How Web Browsers Work</a:t>
            </a:r>
            <a:endParaRPr lang="en-US" sz="4374" dirty="0">
              <a:latin typeface="Algerian" panose="04020705040A02060702" pitchFamily="8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39" y="1962388"/>
            <a:ext cx="1278360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108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7315200" y="2116668"/>
            <a:ext cx="6482001" cy="12591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0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Requesting a Web Page</a:t>
            </a:r>
            <a:endParaRPr lang="en-US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When the user enters a web address or clicks on a link, the browser sends a request to the web server for the desired page.</a:t>
            </a:r>
            <a:endParaRPr lang="en-US" dirty="0">
              <a:latin typeface="calibiri (Body)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799" y="3739872"/>
            <a:ext cx="1295400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7467600" y="3843868"/>
            <a:ext cx="6329601" cy="1442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Rendering the Page</a:t>
            </a:r>
            <a:endParaRPr lang="en-US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The browser interprets the received code and processes the HTML, CSS, and JavaScript to display the page as intended.</a:t>
            </a:r>
            <a:endParaRPr lang="en-US" dirty="0">
              <a:latin typeface="calibiri (Body)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99" y="5635531"/>
            <a:ext cx="1363133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7467600" y="5647268"/>
            <a:ext cx="6329601" cy="13461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User Interaction</a:t>
            </a:r>
            <a:endParaRPr lang="en-US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Users can interact with the page by clicking on links, filling out forms, and executing various actions based on the web content.</a:t>
            </a:r>
            <a:endParaRPr lang="en-US" dirty="0">
              <a:latin typeface="calibiri (Body)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BB0996-32CC-45EE-11D2-498DAA2FE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1" y="1555618"/>
            <a:ext cx="5630226" cy="613211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  <a:effectLst>
            <a:softEdge rad="317500"/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1254788" y="607576"/>
            <a:ext cx="12549320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Security and Privacy Concerns with Web Browsers</a:t>
            </a:r>
            <a:endParaRPr lang="en-US" sz="4338" dirty="0">
              <a:latin typeface="Algerian" panose="04020705040A02060702" pitchFamily="8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745831" y="2528649"/>
            <a:ext cx="13716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endParaRPr lang="en-US" sz="2603" b="1" dirty="0">
              <a:solidFill>
                <a:srgbClr val="272525"/>
              </a:solidFill>
              <a:latin typeface="p22-mackinac-pro" pitchFamily="34" charset="0"/>
              <a:ea typeface="p22-mackinac-pro" pitchFamily="34" charset="-122"/>
            </a:endParaRPr>
          </a:p>
          <a:p>
            <a:pPr marL="0" indent="0" algn="ctr">
              <a:lnSpc>
                <a:spcPts val="3253"/>
              </a:lnSpc>
              <a:buNone/>
            </a:pP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535436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1254788" y="2446868"/>
            <a:ext cx="12549318" cy="1377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76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Data Privacy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800100" lvl="1" indent="-342900">
              <a:lnSpc>
                <a:spcPts val="2776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Issues related to data collection, tracking, and user privacy have prompted the development of privacy-focused browsers and extensions.</a:t>
            </a:r>
            <a:endParaRPr lang="en-US" sz="2000" dirty="0">
              <a:latin typeface="calibiri (Body)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719161" y="4371023"/>
            <a:ext cx="19050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endParaRPr lang="en-US" sz="2603" b="1" dirty="0">
              <a:solidFill>
                <a:srgbClr val="272525"/>
              </a:solidFill>
              <a:latin typeface="p22-mackinac-pro" pitchFamily="34" charset="0"/>
              <a:ea typeface="p22-mackinac-pro" pitchFamily="34" charset="-122"/>
            </a:endParaRPr>
          </a:p>
          <a:p>
            <a:pPr marL="0" indent="0" algn="ctr">
              <a:lnSpc>
                <a:spcPts val="3253"/>
              </a:lnSpc>
              <a:buNone/>
            </a:pP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377809"/>
            <a:ext cx="322326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1254788" y="4182307"/>
            <a:ext cx="12549318" cy="1377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776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Security Vulnerabilities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800100" lvl="1" indent="-342900" algn="just">
              <a:lnSpc>
                <a:spcPts val="2776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Browsers face ongoing threats from malware, phishing attacks, and vulnerabilities that can compromise user data and online safety.</a:t>
            </a:r>
            <a:endParaRPr lang="en-US" sz="2000" dirty="0">
              <a:latin typeface="calibiri (Body)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4715351" y="6213396"/>
            <a:ext cx="19812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6220182"/>
            <a:ext cx="307086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1254788" y="5754887"/>
            <a:ext cx="12549318" cy="1646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76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72525"/>
                </a:solidFill>
                <a:latin typeface="calibiri (Body)"/>
                <a:ea typeface="p22-mackinac-pro" pitchFamily="34" charset="-122"/>
                <a:cs typeface="p22-mackinac-pro" pitchFamily="34" charset="-120"/>
              </a:rPr>
              <a:t>Encryption and HTTPS</a:t>
            </a:r>
            <a:endParaRPr lang="en-US" sz="2000" dirty="0">
              <a:solidFill>
                <a:srgbClr val="272525"/>
              </a:solidFill>
              <a:latin typeface="calibiri (Body)"/>
              <a:ea typeface="Eudoxus Sans" pitchFamily="34" charset="-122"/>
              <a:cs typeface="Eudoxus Sans" pitchFamily="34" charset="-120"/>
            </a:endParaRPr>
          </a:p>
          <a:p>
            <a:pPr marL="800100" lvl="1" indent="-342900">
              <a:lnSpc>
                <a:spcPts val="2776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272525"/>
                </a:solidFill>
                <a:latin typeface="calibiri (Body)"/>
                <a:ea typeface="Eudoxus Sans" pitchFamily="34" charset="-122"/>
                <a:cs typeface="Eudoxus Sans" pitchFamily="34" charset="-120"/>
              </a:rPr>
              <a:t>Emphasis on secure connections and encryption protocols has become essential for protecting sensitive information transmitted over the web.</a:t>
            </a:r>
            <a:endParaRPr lang="en-US" sz="2000" dirty="0">
              <a:latin typeface="calibiri (Body)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sp>
      <p:sp>
        <p:nvSpPr>
          <p:cNvPr id="6" name="Text 2"/>
          <p:cNvSpPr/>
          <p:nvPr/>
        </p:nvSpPr>
        <p:spPr>
          <a:xfrm>
            <a:off x="592667" y="372534"/>
            <a:ext cx="7340600" cy="982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Future of Web Browsers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3975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393554" y="2717801"/>
            <a:ext cx="2924445" cy="28363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endParaRPr lang="en-US" sz="2000" dirty="0">
              <a:latin typeface="calibiri (Body)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66209" y="314860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232400" y="2624667"/>
            <a:ext cx="3022599" cy="2853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endParaRPr lang="en-US" sz="2000" dirty="0">
              <a:latin typeface="calibiri (Body)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458444" y="314860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525000" y="2514599"/>
            <a:ext cx="2971800" cy="3177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2000" dirty="0">
              <a:latin typeface="calibiri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743D1-7DB3-7762-4F45-61A9B8FE02A8}"/>
              </a:ext>
            </a:extLst>
          </p:cNvPr>
          <p:cNvSpPr txBox="1"/>
          <p:nvPr/>
        </p:nvSpPr>
        <p:spPr>
          <a:xfrm>
            <a:off x="704995" y="1853809"/>
            <a:ext cx="12641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Artificial Intelligence (AI) Integration:</a:t>
            </a:r>
            <a:endParaRPr lang="en-GB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AI-driven personalization for content recommendations.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Enhanced chatbots and virtual assistants for better user interaction.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53D088-DC51-2A75-033C-863434AEA247}"/>
              </a:ext>
            </a:extLst>
          </p:cNvPr>
          <p:cNvSpPr txBox="1"/>
          <p:nvPr/>
        </p:nvSpPr>
        <p:spPr>
          <a:xfrm>
            <a:off x="725742" y="3447795"/>
            <a:ext cx="1098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AR and VR Integration:</a:t>
            </a:r>
            <a:endParaRPr lang="en-GB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Integration of Augmented Reality (AR) and Virtual Reality (VR) for immersive browsing experiences.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3D visualization of web content.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17467-B044-AC2B-BADE-6D0A34A8F721}"/>
              </a:ext>
            </a:extLst>
          </p:cNvPr>
          <p:cNvSpPr txBox="1"/>
          <p:nvPr/>
        </p:nvSpPr>
        <p:spPr>
          <a:xfrm>
            <a:off x="704995" y="5150452"/>
            <a:ext cx="105679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Improved User Interfaces:</a:t>
            </a:r>
            <a:endParaRPr lang="en-GB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More intuitive and customizable user interfaces.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Integration of AI-driven features for better user experience.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Voice and gesture-based controls for hands-free browsing.</a:t>
            </a: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Slide for PPT Templates and Google Slides">
            <a:extLst>
              <a:ext uri="{FF2B5EF4-FFF2-40B4-BE49-F238E27FC236}">
                <a16:creationId xmlns:a16="http://schemas.microsoft.com/office/drawing/2014/main" id="{998FF5B1-66F5-E8A6-AA4A-63711C13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1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285</TotalTime>
  <Words>703</Words>
  <Application>Microsoft Office PowerPoint</Application>
  <PresentationFormat>Custom</PresentationFormat>
  <Paragraphs>151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Algerian</vt:lpstr>
      <vt:lpstr>Arial</vt:lpstr>
      <vt:lpstr>calibiri (Body)</vt:lpstr>
      <vt:lpstr>Calibri </vt:lpstr>
      <vt:lpstr>Eudoxus Sans</vt:lpstr>
      <vt:lpstr>p22-mackinac-pro</vt:lpstr>
      <vt:lpstr>Rockwell</vt:lpstr>
      <vt:lpstr>Rockwell Condensed</vt:lpstr>
      <vt:lpstr>Söhne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Anurag Varshney</cp:lastModifiedBy>
  <cp:revision>7</cp:revision>
  <dcterms:created xsi:type="dcterms:W3CDTF">2024-01-07T15:43:20Z</dcterms:created>
  <dcterms:modified xsi:type="dcterms:W3CDTF">2024-01-29T15:06:22Z</dcterms:modified>
</cp:coreProperties>
</file>